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2" r:id="rId4"/>
    <p:sldId id="258" r:id="rId5"/>
    <p:sldId id="259" r:id="rId6"/>
    <p:sldId id="265" r:id="rId7"/>
    <p:sldId id="271" r:id="rId8"/>
    <p:sldId id="269" r:id="rId9"/>
    <p:sldId id="270" r:id="rId10"/>
    <p:sldId id="261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5" autoAdjust="0"/>
    <p:restoredTop sz="52171" autoAdjust="0"/>
  </p:normalViewPr>
  <p:slideViewPr>
    <p:cSldViewPr snapToGrid="0">
      <p:cViewPr varScale="1">
        <p:scale>
          <a:sx n="77" d="100"/>
          <a:sy n="77" d="100"/>
        </p:scale>
        <p:origin x="7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mud, Saim" userId="06d3418b-ee86-4049-8bca-868ae8e5b6e8" providerId="ADAL" clId="{0CE37E12-482C-4352-84E7-750AB713EF3D}"/>
    <pc:docChg chg="custSel modSld">
      <pc:chgData name="Mahmud, Saim" userId="06d3418b-ee86-4049-8bca-868ae8e5b6e8" providerId="ADAL" clId="{0CE37E12-482C-4352-84E7-750AB713EF3D}" dt="2024-12-03T18:25:58.280" v="29" actId="20577"/>
      <pc:docMkLst>
        <pc:docMk/>
      </pc:docMkLst>
      <pc:sldChg chg="modSp mod">
        <pc:chgData name="Mahmud, Saim" userId="06d3418b-ee86-4049-8bca-868ae8e5b6e8" providerId="ADAL" clId="{0CE37E12-482C-4352-84E7-750AB713EF3D}" dt="2024-12-03T18:25:58.280" v="29" actId="20577"/>
        <pc:sldMkLst>
          <pc:docMk/>
          <pc:sldMk cId="4070098104" sldId="256"/>
        </pc:sldMkLst>
        <pc:spChg chg="mod">
          <ac:chgData name="Mahmud, Saim" userId="06d3418b-ee86-4049-8bca-868ae8e5b6e8" providerId="ADAL" clId="{0CE37E12-482C-4352-84E7-750AB713EF3D}" dt="2024-12-03T18:25:58.280" v="29" actId="20577"/>
          <ac:spMkLst>
            <pc:docMk/>
            <pc:sldMk cId="4070098104" sldId="256"/>
            <ac:spMk id="2" creationId="{0665FBF8-8D18-D5D5-22A1-F429BEF1F89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7BE56F-933A-46E0-83D7-06BE5AE5F9EC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838E92-5515-4CB1-96E2-04F9B76AA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453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38E92-5515-4CB1-96E2-04F9B76AA17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1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Pandas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 used for data manipulation and analysis, It helped in loading, cleaning, and preparing the dataset for analysis.</a:t>
            </a:r>
          </a:p>
          <a:p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Matplotlib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 to create bar charts and histograms to visualize the findings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NumPy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NumPy is a library for numerical computations.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38E92-5515-4CB1-96E2-04F9B76AA1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0660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 err="1">
                <a:solidFill>
                  <a:srgbClr val="0D0D0D"/>
                </a:solidFill>
                <a:effectLst/>
                <a:latin typeface="ui-sans-serif"/>
              </a:rPr>
              <a:t>data.isnull</a:t>
            </a: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()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This function checks each cell in the dataset to see if it contains a missing value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.sum()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Summarizes the total number of missing values for each column.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.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ui-sans-serif"/>
              </a:rPr>
              <a:t>sort_values</a:t>
            </a: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(ascending=False)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Sorts the columns in descending order based on the number of missing values,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print(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ui-sans-serif"/>
              </a:rPr>
              <a:t>missing_values</a:t>
            </a: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)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Displays the sorted result, showing the count of missing values for each column</a:t>
            </a:r>
          </a:p>
          <a:p>
            <a:endParaRPr lang="en-US" b="0" i="0" dirty="0">
              <a:solidFill>
                <a:srgbClr val="0D0D0D"/>
              </a:solidFill>
              <a:effectLst/>
              <a:latin typeface="ui-sans-serif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38E92-5515-4CB1-96E2-04F9B76AA17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145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In this dataset, there were many columns available, but I selected only the most relevant ones for my analysis based on the project goals and requirements.</a:t>
            </a:r>
            <a:endParaRPr lang="en-US" b="1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Replace Missing 'Closed Date':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 The 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ui-sans-serif"/>
              </a:rPr>
              <a:t>fillna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('Unresolved') method is used to fill missing values in the 'Closed Date' column with the string 'Unresolved'. This ensures no data is left as missing while keeping track of unresolved cases.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Drop Missing Rows for 'Street' and 'Zip':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 The 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ui-sans-serif"/>
              </a:rPr>
              <a:t>dropna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(subset=['Street', 'Zip']) method removes rows where either 'Street' or 'Zip' values are missing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0D0D0D"/>
              </a:solidFill>
              <a:effectLst/>
              <a:latin typeface="ui-sans-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Verify Cleanup: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 The </a:t>
            </a:r>
            <a:r>
              <a:rPr lang="en-US" b="0" i="0" dirty="0" err="1">
                <a:solidFill>
                  <a:srgbClr val="0D0D0D"/>
                </a:solidFill>
                <a:effectLst/>
                <a:latin typeface="ui-sans-serif"/>
              </a:rPr>
              <a:t>data.isnull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().sum() method is used to confirm that there are no remaining missing values in the key columns.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0D0D0D"/>
              </a:solidFill>
              <a:effectLst/>
              <a:latin typeface="ui-sans-serif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38E92-5515-4CB1-96E2-04F9B76AA17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60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data['Zip'].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ui-sans-serif"/>
              </a:rPr>
              <a:t>value_counts</a:t>
            </a: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()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This calculates the number of occurrences (or issues) for each ZIP </a:t>
            </a: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.head(10)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Extracts the top 10 ZIP codes with the most issues for better visualization.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print(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ui-sans-serif"/>
              </a:rPr>
              <a:t>zip_counts.head</a:t>
            </a: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(10))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Displays the result, showing the ZIP codes alongside the count of issues.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38E92-5515-4CB1-96E2-04F9B76AA17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967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38E92-5515-4CB1-96E2-04F9B76AA17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966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38E92-5515-4CB1-96E2-04F9B76AA1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67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data['Type'].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ui-sans-serif"/>
              </a:rPr>
              <a:t>value_counts</a:t>
            </a: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()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This counts the occurrences of each type of issue in the dataset.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.head(10)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Retrieves the top 10 most frequent issue types.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print(</a:t>
            </a:r>
            <a:r>
              <a:rPr lang="en-US" b="1" i="0" dirty="0" err="1">
                <a:solidFill>
                  <a:srgbClr val="0D0D0D"/>
                </a:solidFill>
                <a:effectLst/>
                <a:latin typeface="ui-sans-serif"/>
              </a:rPr>
              <a:t>issue_counts.head</a:t>
            </a:r>
            <a:r>
              <a:rPr lang="en-US" b="1" i="0" dirty="0">
                <a:solidFill>
                  <a:srgbClr val="0D0D0D"/>
                </a:solidFill>
                <a:effectLst/>
                <a:latin typeface="ui-sans-serif"/>
              </a:rPr>
              <a:t>(10))</a:t>
            </a:r>
            <a:r>
              <a:rPr lang="en-US" b="0" i="0" dirty="0">
                <a:solidFill>
                  <a:srgbClr val="0D0D0D"/>
                </a:solidFill>
                <a:effectLst/>
                <a:latin typeface="ui-sans-serif"/>
              </a:rPr>
              <a:t>: Displays the results, showing the issue types and their corresponding counts.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838E92-5515-4CB1-96E2-04F9B76AA1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80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36FE1-6028-9548-D913-EE52EBB79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F5994EB-70CC-F636-4114-DD388BF857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D99450-9513-AB93-7D7D-BDE237A2F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2C85-9155-4307-84C0-25DF59B460F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D91FD-35DD-3B95-693C-27E9FB8A6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CC8554-07BD-2DFA-8763-B2CA3EE86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612F-D183-48EF-A908-9C1ACE602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32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78D36-2F11-7C37-CDF0-7E860F5DF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370D2-1CB2-18D6-C292-D4515FB348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0844D-7B4D-9C74-008D-60C59C91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2C85-9155-4307-84C0-25DF59B460F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715CB8-1AB7-21F3-CF45-0E43F418D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1E38F-AF1B-C070-CFB8-1172FC460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612F-D183-48EF-A908-9C1ACE602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7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3DAE52-1FC7-D965-C083-736A1DEDF3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28F157-008F-A7D5-A153-41D6A3969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583B38-973A-8AB6-08F2-79D86E432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2C85-9155-4307-84C0-25DF59B460F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9FE105-7D80-7676-BFCD-1FF98976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BE0591-9333-C1F4-5FFC-C49076C0E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612F-D183-48EF-A908-9C1ACE602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959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5E273-99DC-3C35-9C93-255C14B9B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917AF-2A05-C9C5-A24B-739D20CFE0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A592E-AA68-E09C-56CC-837F1ACEE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2C85-9155-4307-84C0-25DF59B460F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E6FD9-5317-4E45-18DA-20E633864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28311-96D6-E0F5-D23F-00759F686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612F-D183-48EF-A908-9C1ACE602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82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C291A-1CDE-F2A2-7E06-1B0AF2422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04188E-886A-DDF1-43FC-CDD38E739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D1840-3657-35F1-B22B-FAD8B1363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2C85-9155-4307-84C0-25DF59B460F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28BFB7-6BA2-DA36-144F-1489D001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899087-EE49-4D5B-6EEA-C02216E4C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612F-D183-48EF-A908-9C1ACE602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288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BABA5-90DF-2247-2199-A757B9F95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CE0B8-2390-50BB-5E0B-2217431CC8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5A4B3-E55B-88EE-225D-52C89381F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BCE2B-A1FF-8EFC-2132-9826A5E14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2C85-9155-4307-84C0-25DF59B460F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E3C1ED-B0EF-A640-CE82-AA91BE3D8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9C27A6-F36C-9591-0852-2A4001786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612F-D183-48EF-A908-9C1ACE602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49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B9A3-FE67-FDF8-6419-DF3611096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2214AD-2BE9-684C-3F6A-0446DBF50A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36DFB9-102C-0B78-76F5-AD89EBE85B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A1A4A1-2D3F-8189-9874-652FC23DFF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BC7D3-FB6D-0F56-38B8-2B6D9AA05D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76FCCE-D8C5-3C2D-F983-454081BA1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2C85-9155-4307-84C0-25DF59B460F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644CEA-8811-4EDE-9096-98447E03C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5DAA65-7A26-9F47-A19E-ECD5EA7DC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612F-D183-48EF-A908-9C1ACE602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0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9B4E0-2527-8902-8682-BE663446F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70A816-81AD-F220-2037-B095C4E83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2C85-9155-4307-84C0-25DF59B460F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30BBA9-54A6-BDAA-9A8D-7F811C136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D482DB-9C59-6A73-24BE-190C265F6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612F-D183-48EF-A908-9C1ACE602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749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39C381-811F-1A92-CB20-CEE07AD0E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2C85-9155-4307-84C0-25DF59B460F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A1634F-7BF1-ED8B-09CF-59CAFE8B1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D7B70-242D-3304-8B2F-CA33552B4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612F-D183-48EF-A908-9C1ACE602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209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90570-7BA3-3A10-39FD-077F8AB46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5992FF-F57D-8CF2-A196-2898261DE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14CBE-301C-5604-9BCF-4B656C716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38D4AA-B567-45A8-4879-850B00EBE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2C85-9155-4307-84C0-25DF59B460F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378A33-1196-C81B-E7F3-78BC24B9B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89F600-3909-0145-D7E5-D95FFA289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612F-D183-48EF-A908-9C1ACE602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27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A81C2-25B7-AEEA-923E-B394F85F6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FCC9604-08A4-1BD8-D588-3E007C507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1F6A58-6310-CA60-6E7C-D2D16FA2B8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B0136E-836F-9768-B2E2-11FF9650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32C85-9155-4307-84C0-25DF59B460F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CB5929-15AA-FA94-DE89-A8A0A050B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5510B5-DFFA-D92B-F65B-6FC5BBC83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4B612F-D183-48EF-A908-9C1ACE602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69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C4ABAB-29B4-5EED-0AF0-0FDBC824D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F908BA-D1CC-29C6-BE9B-6A8F0FFEB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47B5E-D62F-D49B-37B1-17B51447FE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532C85-9155-4307-84C0-25DF59B460F8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E1749E-C2E3-3D48-AC4E-8F7C111FBE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B0EDB4-3DB3-A752-E858-5A0B4DAB65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54B612F-D183-48EF-A908-9C1ACE6028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650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Rectangle 1058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148EAE-4B5A-51EE-7A19-B0CC76C06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"/>
          <a:stretch/>
        </p:blipFill>
        <p:spPr bwMode="auto">
          <a:xfrm>
            <a:off x="4283902" y="10"/>
            <a:ext cx="7908098" cy="685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Rectangle 1059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5FBF8-8D18-D5D5-22A1-F429BEF1F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8663" y="1115219"/>
            <a:ext cx="5505449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sz="5000" b="1" i="0" dirty="0">
                <a:solidFill>
                  <a:schemeClr val="bg1"/>
                </a:solidFill>
                <a:effectLst/>
                <a:latin typeface="ui-sans-serif"/>
              </a:rPr>
              <a:t>Buffalo 311 Service Analysis: Most Reported Issues</a:t>
            </a:r>
            <a:br>
              <a:rPr lang="en-US" sz="5000" b="1" i="0" dirty="0">
                <a:solidFill>
                  <a:schemeClr val="bg1"/>
                </a:solidFill>
                <a:effectLst/>
                <a:latin typeface="ui-sans-serif"/>
              </a:rPr>
            </a:br>
            <a:r>
              <a:rPr lang="en-US" sz="2000" b="1" i="0" dirty="0">
                <a:solidFill>
                  <a:schemeClr val="bg1"/>
                </a:solidFill>
                <a:effectLst/>
                <a:latin typeface="ui-sans-serif"/>
              </a:rPr>
              <a:t>May 11 – August 20, 2024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D4B84-C281-D761-7A45-8F59994CBB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63" y="3902075"/>
            <a:ext cx="5505449" cy="1655762"/>
          </a:xfrm>
        </p:spPr>
        <p:txBody>
          <a:bodyPr>
            <a:normAutofit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</a:rPr>
              <a:t>CIS 461</a:t>
            </a:r>
          </a:p>
        </p:txBody>
      </p:sp>
      <p:cxnSp>
        <p:nvCxnSpPr>
          <p:cNvPr id="1061" name="Straight Connector 1060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098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D1397-E14A-C7B9-07C1-21D83B783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Analyze Most Common Issue Types</a:t>
            </a:r>
            <a:br>
              <a:rPr lang="en-US" sz="4000" b="0" i="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6074A36-7514-4411-4E75-4E01929F5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058" y="467208"/>
            <a:ext cx="6948487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83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4" name="Picture 16">
            <a:extLst>
              <a:ext uri="{FF2B5EF4-FFF2-40B4-BE49-F238E27FC236}">
                <a16:creationId xmlns:a16="http://schemas.microsoft.com/office/drawing/2014/main" id="{9C2180F6-E893-2274-7185-6691399DA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9936" y="643466"/>
            <a:ext cx="6712128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719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3240B2-2078-3336-C3B3-6D99E08B6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9234" y="2073715"/>
            <a:ext cx="6935759" cy="29930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1883640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2399233" y="5066757"/>
            <a:ext cx="693576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8887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-up of a graph&#10;&#10;Description automatically generated">
            <a:extLst>
              <a:ext uri="{FF2B5EF4-FFF2-40B4-BE49-F238E27FC236}">
                <a16:creationId xmlns:a16="http://schemas.microsoft.com/office/drawing/2014/main" id="{7F192C91-0478-0216-FD38-963404E3AB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" y="7619"/>
            <a:ext cx="12289871" cy="7000614"/>
          </a:xfrm>
        </p:spPr>
      </p:pic>
    </p:spTree>
    <p:extLst>
      <p:ext uri="{BB962C8B-B14F-4D97-AF65-F5344CB8AC3E}">
        <p14:creationId xmlns:p14="http://schemas.microsoft.com/office/powerpoint/2010/main" val="673676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47C71A-EF72-4B6B-2B53-C41FB9CC5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1" y="633046"/>
            <a:ext cx="3863749" cy="1314996"/>
          </a:xfrm>
        </p:spPr>
        <p:txBody>
          <a:bodyPr anchor="b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What I used</a:t>
            </a:r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60692-2441-3A5A-2B03-487F5E69DB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2251" y="2125737"/>
            <a:ext cx="3863749" cy="40444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 Google Colab</a:t>
            </a:r>
          </a:p>
          <a:p>
            <a:r>
              <a:rPr lang="en-US">
                <a:solidFill>
                  <a:schemeClr val="bg1"/>
                </a:solidFill>
              </a:rPr>
              <a:t>CsvFile</a:t>
            </a:r>
          </a:p>
          <a:p>
            <a:r>
              <a:rPr lang="en-US">
                <a:solidFill>
                  <a:schemeClr val="bg1"/>
                </a:solidFill>
              </a:rPr>
              <a:t>W3school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067" name="Freeform: Shape 2066">
            <a:extLst>
              <a:ext uri="{FF2B5EF4-FFF2-40B4-BE49-F238E27FC236}">
                <a16:creationId xmlns:a16="http://schemas.microsoft.com/office/drawing/2014/main" id="{59463AC4-F96D-4507-9EE0-A831B7910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2050" name="Picture 2" descr="Google Colab">
            <a:extLst>
              <a:ext uri="{FF2B5EF4-FFF2-40B4-BE49-F238E27FC236}">
                <a16:creationId xmlns:a16="http://schemas.microsoft.com/office/drawing/2014/main" id="{E4369D1D-9CB0-C658-0AB9-99D37AB27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4"/>
          <a:stretch/>
        </p:blipFill>
        <p:spPr bwMode="auto">
          <a:xfrm>
            <a:off x="6423487" y="929609"/>
            <a:ext cx="2518114" cy="2518114"/>
          </a:xfrm>
          <a:custGeom>
            <a:avLst/>
            <a:gdLst/>
            <a:ahLst/>
            <a:cxnLst/>
            <a:rect l="l" t="t" r="r" b="b"/>
            <a:pathLst>
              <a:path w="2518114" h="2518114">
                <a:moveTo>
                  <a:pt x="1259057" y="0"/>
                </a:moveTo>
                <a:cubicBezTo>
                  <a:pt x="1954415" y="0"/>
                  <a:pt x="2518114" y="563699"/>
                  <a:pt x="2518114" y="1259057"/>
                </a:cubicBezTo>
                <a:cubicBezTo>
                  <a:pt x="2518114" y="1954415"/>
                  <a:pt x="1954415" y="2518114"/>
                  <a:pt x="1259057" y="2518114"/>
                </a:cubicBezTo>
                <a:cubicBezTo>
                  <a:pt x="563699" y="2518114"/>
                  <a:pt x="0" y="1954415"/>
                  <a:pt x="0" y="1259057"/>
                </a:cubicBezTo>
                <a:cubicBezTo>
                  <a:pt x="0" y="563699"/>
                  <a:pt x="563699" y="0"/>
                  <a:pt x="1259057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rom W3Schools to Next.js: A Journey of ...">
            <a:extLst>
              <a:ext uri="{FF2B5EF4-FFF2-40B4-BE49-F238E27FC236}">
                <a16:creationId xmlns:a16="http://schemas.microsoft.com/office/drawing/2014/main" id="{30B50DB0-901A-630F-C943-7A43F3C7E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5" r="11823" b="1"/>
          <a:stretch/>
        </p:blipFill>
        <p:spPr bwMode="auto">
          <a:xfrm>
            <a:off x="9090426" y="86636"/>
            <a:ext cx="2952748" cy="2952748"/>
          </a:xfrm>
          <a:custGeom>
            <a:avLst/>
            <a:gdLst/>
            <a:ahLst/>
            <a:cxnLst/>
            <a:rect l="l" t="t" r="r" b="b"/>
            <a:pathLst>
              <a:path w="2361890" h="2361890">
                <a:moveTo>
                  <a:pt x="1180945" y="0"/>
                </a:moveTo>
                <a:cubicBezTo>
                  <a:pt x="1833163" y="0"/>
                  <a:pt x="2361890" y="528727"/>
                  <a:pt x="2361890" y="1180945"/>
                </a:cubicBezTo>
                <a:cubicBezTo>
                  <a:pt x="2361890" y="1833163"/>
                  <a:pt x="1833163" y="2361890"/>
                  <a:pt x="1180945" y="2361890"/>
                </a:cubicBezTo>
                <a:cubicBezTo>
                  <a:pt x="528727" y="2361890"/>
                  <a:pt x="0" y="1833163"/>
                  <a:pt x="0" y="1180945"/>
                </a:cubicBezTo>
                <a:cubicBezTo>
                  <a:pt x="0" y="528727"/>
                  <a:pt x="528727" y="0"/>
                  <a:pt x="118094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51176" y="4803984"/>
            <a:ext cx="2140824" cy="205401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71" name="Freeform: Shape 2070">
            <a:extLst>
              <a:ext uri="{FF2B5EF4-FFF2-40B4-BE49-F238E27FC236}">
                <a16:creationId xmlns:a16="http://schemas.microsoft.com/office/drawing/2014/main" id="{FC3ABE8C-1C72-4141-BADF-DD6811764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51176" y="4803984"/>
            <a:ext cx="2140824" cy="205401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73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9346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074" name="Freeform: Shape 2073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5" name="Freeform: Shape 2074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6" name="Freeform: Shape 2075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7" name="Freeform: Shape 2076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8" name="Freeform: Shape 2077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054" name="Picture 6" descr="Csv file - Free interface icons">
            <a:extLst>
              <a:ext uri="{FF2B5EF4-FFF2-40B4-BE49-F238E27FC236}">
                <a16:creationId xmlns:a16="http://schemas.microsoft.com/office/drawing/2014/main" id="{9C0377AA-AC0E-E423-517C-327679C18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 bwMode="auto">
          <a:xfrm>
            <a:off x="7682545" y="3175909"/>
            <a:ext cx="3454390" cy="3454390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093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7BB2D-3E80-26D6-6366-E6E37D5A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Import the CSV file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AA1D8-29F0-D693-376D-0A5C14516D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38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9334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7BD7FCF-A254-4A97-A15C-319B67622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2FFAF72-6204-4676-9C6F-9A4CC4D91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E9124-B193-324D-D6C3-FF042D2E1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Finding  column with Missing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E27A3-AE75-7A73-E3FD-3B1647FCB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253" y="1069061"/>
            <a:ext cx="4942280" cy="471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574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F24B7-689B-4EC8-1C6D-49C518E4B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Missing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F9A66B-24AE-3D24-34A2-20283E091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38" y="1414032"/>
            <a:ext cx="5851162" cy="474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41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9" name="Rectangle 3088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16B5B2-8047-5947-5C73-851295AF1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60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Top ZIP Codes with Most Issues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B6E3F5D-67ED-C09B-2D8A-76BC55E60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15" y="2365285"/>
            <a:ext cx="5729099" cy="3938756"/>
          </a:xfrm>
          <a:prstGeom prst="rect">
            <a:avLst/>
          </a:prstGeom>
        </p:spPr>
      </p:pic>
      <p:pic>
        <p:nvPicPr>
          <p:cNvPr id="3074" name="Picture 2" descr="A graph of a number of people&#10;&#10;Description automatically generated">
            <a:extLst>
              <a:ext uri="{FF2B5EF4-FFF2-40B4-BE49-F238E27FC236}">
                <a16:creationId xmlns:a16="http://schemas.microsoft.com/office/drawing/2014/main" id="{F303942F-761B-F589-257B-E95036C62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9805" y="2365285"/>
            <a:ext cx="5813661" cy="393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958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574D71B-7917-4BD7-887C-1D652DB0D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46FBF5-1702-E8B8-8DA8-800246551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841" y="679730"/>
            <a:ext cx="3951414" cy="37870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Analyze Top Streets with Most issues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605660" y="145634"/>
            <a:ext cx="1715478" cy="6926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269325"/>
            <a:ext cx="6116779" cy="61719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5E5546-9624-BC77-DBF5-CC4918E1E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597" y="712132"/>
            <a:ext cx="5608830" cy="528632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CF143E5-57C3-46A3-91A2-EDAA7A8E6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0788" y="2754068"/>
            <a:ext cx="149016" cy="17099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65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8" name="Freeform 6">
            <a:extLst>
              <a:ext uri="{FF2B5EF4-FFF2-40B4-BE49-F238E27FC236}">
                <a16:creationId xmlns:a16="http://schemas.microsoft.com/office/drawing/2014/main" id="{69D184B2-2226-4E31-BCCB-444330767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8533" y="918266"/>
            <a:ext cx="706127" cy="5863534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80" name="Freeform 7">
            <a:extLst>
              <a:ext uri="{FF2B5EF4-FFF2-40B4-BE49-F238E27FC236}">
                <a16:creationId xmlns:a16="http://schemas.microsoft.com/office/drawing/2014/main" id="{1AC4D4E3-486A-464A-8EC8-D44881097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117879" y="643467"/>
            <a:ext cx="420307" cy="5668919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82" name="Rectangle 5181">
            <a:extLst>
              <a:ext uri="{FF2B5EF4-FFF2-40B4-BE49-F238E27FC236}">
                <a16:creationId xmlns:a16="http://schemas.microsoft.com/office/drawing/2014/main" id="{864DE13E-58EB-4475-B79C-0D4FC6512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38387" y="643467"/>
            <a:ext cx="10933503" cy="5391944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30" name="Picture 10" descr="A graph of green bars with white text&#10;&#10;Description automatically generated">
            <a:extLst>
              <a:ext uri="{FF2B5EF4-FFF2-40B4-BE49-F238E27FC236}">
                <a16:creationId xmlns:a16="http://schemas.microsoft.com/office/drawing/2014/main" id="{C0CC82E6-72F2-AC4A-FAF5-B882C6BD0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54514" y="1286934"/>
            <a:ext cx="5682974" cy="410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24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440</Words>
  <Application>Microsoft Office PowerPoint</Application>
  <PresentationFormat>Widescreen</PresentationFormat>
  <Paragraphs>41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ui-sans-serif</vt:lpstr>
      <vt:lpstr>Office Theme</vt:lpstr>
      <vt:lpstr>Buffalo 311 Service Analysis: Most Reported Issues May 11 – August 20, 2024</vt:lpstr>
      <vt:lpstr>PowerPoint Presentation</vt:lpstr>
      <vt:lpstr>What I used</vt:lpstr>
      <vt:lpstr>Import the CSV file </vt:lpstr>
      <vt:lpstr>Finding  column with Missing Value</vt:lpstr>
      <vt:lpstr>Handling Missing Value</vt:lpstr>
      <vt:lpstr>Top ZIP Codes with Most Issues</vt:lpstr>
      <vt:lpstr>Analyze Top Streets with Most issues</vt:lpstr>
      <vt:lpstr>PowerPoint Presentation</vt:lpstr>
      <vt:lpstr>Analyze Most Common Issue Types 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Mahmud, Saim</dc:creator>
  <cp:lastModifiedBy>Mahmud, Saim</cp:lastModifiedBy>
  <cp:revision>1</cp:revision>
  <dcterms:created xsi:type="dcterms:W3CDTF">2024-12-03T04:27:08Z</dcterms:created>
  <dcterms:modified xsi:type="dcterms:W3CDTF">2024-12-03T18:26:03Z</dcterms:modified>
</cp:coreProperties>
</file>